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95" r:id="rId4"/>
    <p:sldId id="296" r:id="rId5"/>
    <p:sldId id="297" r:id="rId6"/>
    <p:sldId id="257" r:id="rId7"/>
    <p:sldId id="258" r:id="rId8"/>
    <p:sldId id="292" r:id="rId9"/>
    <p:sldId id="291" r:id="rId10"/>
    <p:sldId id="293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9" r:id="rId31"/>
    <p:sldId id="280" r:id="rId32"/>
    <p:sldId id="281" r:id="rId33"/>
    <p:sldId id="282" r:id="rId34"/>
    <p:sldId id="283" r:id="rId35"/>
    <p:sldId id="284" r:id="rId36"/>
    <p:sldId id="28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74"/>
    <p:restoredTop sz="94697"/>
  </p:normalViewPr>
  <p:slideViewPr>
    <p:cSldViewPr snapToGrid="0" snapToObjects="1">
      <p:cViewPr varScale="1">
        <p:scale>
          <a:sx n="106" d="100"/>
          <a:sy n="106" d="100"/>
        </p:scale>
        <p:origin x="-120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6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1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4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4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3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A72EF-4FB1-5E40-8438-7F5B1FD31611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B6796-FF19-0541-9442-C8CA4BEB2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Ohio University Interior Architecture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School of </a:t>
            </a:r>
            <a:r>
              <a:rPr lang="en-US" sz="2400" dirty="0" err="1" smtClean="0"/>
              <a:t>Art+Design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College of Fine Arts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sz="3600" dirty="0"/>
              <a:t>Studio Based Design Education</a:t>
            </a:r>
          </a:p>
          <a:p>
            <a:pPr marL="0" indent="0" algn="ctr">
              <a:buNone/>
            </a:pPr>
            <a:r>
              <a:rPr lang="en-US" sz="2400" dirty="0" smtClean="0"/>
              <a:t>What Is A Design Studio?</a:t>
            </a:r>
          </a:p>
          <a:p>
            <a:pPr marL="0" indent="0" algn="ctr">
              <a:buNone/>
            </a:pPr>
            <a:r>
              <a:rPr lang="en-US" sz="2400" dirty="0" smtClean="0"/>
              <a:t>A Place Where Designing Happens! 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Fall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072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typical classroom is not a personal, dedicated, place. You cannot keep your stuff here!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427" r="-294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160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design studio is a place to discover and ’learn’ by making things.  You can keep lots of your things here!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87" y="1825625"/>
            <a:ext cx="5929567" cy="442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1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design studio space has the process, the event, of ‘critique’ built into it.  A teacher moves around the studio for the purpose of ‘critiquing’ the design explorations of the students.  This process is </a:t>
            </a:r>
            <a:r>
              <a:rPr lang="en-US" dirty="0"/>
              <a:t>a</a:t>
            </a:r>
            <a:r>
              <a:rPr lang="en-US" dirty="0" smtClean="0"/>
              <a:t> core element of a design education. </a:t>
            </a:r>
            <a:endParaRPr lang="en-US" dirty="0"/>
          </a:p>
        </p:txBody>
      </p:sp>
      <p:pic>
        <p:nvPicPr>
          <p:cNvPr id="3074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89" y="1825625"/>
            <a:ext cx="65372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58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‘Critique’ can take many forms.  A thoughtful discussion between student and teacher is a critique.  A challenge by the teacher to the student to do more, or better, is a critique.  A proposal by the student to explore a different point of view is a critique.  </a:t>
            </a:r>
            <a:endParaRPr lang="en-US" dirty="0"/>
          </a:p>
        </p:txBody>
      </p:sp>
      <p:pic>
        <p:nvPicPr>
          <p:cNvPr id="4098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43" y="1690688"/>
            <a:ext cx="7345104" cy="51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4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Studio spaces often contain formal critique spaces.  A ‘formal’ critique may be a finishing point in a project, or a major decision making point. </a:t>
            </a:r>
            <a:endParaRPr lang="en-US" dirty="0"/>
          </a:p>
        </p:txBody>
      </p:sp>
      <p:pic>
        <p:nvPicPr>
          <p:cNvPr id="5122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72266"/>
            <a:ext cx="6400800" cy="42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41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‘Presentation’ is a central element in design education.  A presentation of your own work is a moment to value, honor, and celebrate the advances students make as they acquire knowledge, skills, and professional attitudes.  </a:t>
            </a:r>
            <a:endParaRPr lang="en-US" dirty="0"/>
          </a:p>
        </p:txBody>
      </p:sp>
      <p:pic>
        <p:nvPicPr>
          <p:cNvPr id="6146" name="Picture 2" descr="http://3.bp.blogspot.com/-O000w5YwSIg/TzfLijmzmxI/AAAAAAAAFO4/o0rFZVRimjQ/s1600/P1070352_l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71" y="1825625"/>
            <a:ext cx="588165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7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Studio spaces and the equipment in them need to be valued and treated with care.  </a:t>
            </a:r>
            <a:br>
              <a:rPr lang="en-US" dirty="0" smtClean="0"/>
            </a:br>
            <a:r>
              <a:rPr lang="en-US" dirty="0" smtClean="0"/>
              <a:t>Do not damage your own environment or equipment. </a:t>
            </a:r>
            <a:endParaRPr lang="en-US" dirty="0"/>
          </a:p>
        </p:txBody>
      </p:sp>
      <p:pic>
        <p:nvPicPr>
          <p:cNvPr id="7170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0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‘Making’ is how we learn as designing people.  If you do not make what you are thinking about, you cannot really say it exists. </a:t>
            </a:r>
            <a:br>
              <a:rPr lang="en-US" sz="2700" dirty="0" smtClean="0"/>
            </a:br>
            <a:r>
              <a:rPr lang="en-US" sz="1800" dirty="0" smtClean="0"/>
              <a:t>Making can take many forms: a sketch, a physical model, a digital model, a prototype, a full size mock up.  </a:t>
            </a:r>
            <a:endParaRPr lang="en-US" sz="1800" dirty="0"/>
          </a:p>
        </p:txBody>
      </p:sp>
      <p:pic>
        <p:nvPicPr>
          <p:cNvPr id="8194" name="Picture 2" descr="mage result for interior design school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21" y="1825625"/>
            <a:ext cx="815875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81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create yourself as a designing person through your repeated, immersive experiences in studio. </a:t>
            </a:r>
            <a:endParaRPr lang="en-US" dirty="0"/>
          </a:p>
        </p:txBody>
      </p:sp>
      <p:pic>
        <p:nvPicPr>
          <p:cNvPr id="9218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10" y="1825625"/>
            <a:ext cx="65397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86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3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a typical large college classroom. </a:t>
            </a:r>
            <a:br>
              <a:rPr lang="en-US" dirty="0" smtClean="0"/>
            </a:br>
            <a:r>
              <a:rPr lang="en-US" sz="2400" dirty="0" smtClean="0"/>
              <a:t>Do you find this to be an energizing environment?  </a:t>
            </a:r>
            <a:endParaRPr lang="en-US" sz="2400" dirty="0"/>
          </a:p>
        </p:txBody>
      </p:sp>
      <p:pic>
        <p:nvPicPr>
          <p:cNvPr id="28674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64544"/>
            <a:ext cx="812800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7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place in studio should reflect your interests and your personality as a designing person. </a:t>
            </a:r>
            <a:endParaRPr lang="en-US" dirty="0"/>
          </a:p>
        </p:txBody>
      </p:sp>
      <p:pic>
        <p:nvPicPr>
          <p:cNvPr id="11266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01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 and ideas are expressed visually</a:t>
            </a:r>
            <a:endParaRPr lang="en-US" dirty="0"/>
          </a:p>
        </p:txBody>
      </p:sp>
      <p:pic>
        <p:nvPicPr>
          <p:cNvPr id="12290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44" y="1825625"/>
            <a:ext cx="59569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4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by doing is at the heart of design school. </a:t>
            </a:r>
            <a:endParaRPr lang="en-US" dirty="0"/>
          </a:p>
        </p:txBody>
      </p:sp>
      <p:pic>
        <p:nvPicPr>
          <p:cNvPr id="13314" name="Picture 2" descr="mage result for interior design school studi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4" y="1825625"/>
            <a:ext cx="104432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235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17" y="1851747"/>
            <a:ext cx="6699597" cy="49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872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mage result for interior design school studi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6" y="1840159"/>
            <a:ext cx="7577587" cy="50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173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studio place is an expression of action, energy, and dedication </a:t>
            </a:r>
            <a:endParaRPr lang="en-US" dirty="0"/>
          </a:p>
        </p:txBody>
      </p:sp>
      <p:pic>
        <p:nvPicPr>
          <p:cNvPr id="16386" name="Picture 2" descr="mage result for interior design school studi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99" y="1690688"/>
            <a:ext cx="8641655" cy="445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5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05" y="1841574"/>
            <a:ext cx="7857586" cy="52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59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61" y="1825625"/>
            <a:ext cx="77262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mage result for interior design school studi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75" y="1825625"/>
            <a:ext cx="73326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mage result for interior design school studi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86" y="1825625"/>
            <a:ext cx="64742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19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a visually engaging place?</a:t>
            </a:r>
            <a:endParaRPr lang="en-US" dirty="0"/>
          </a:p>
        </p:txBody>
      </p:sp>
      <p:pic>
        <p:nvPicPr>
          <p:cNvPr id="29698" name="Picture 2" descr="mage result for classroo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931194"/>
            <a:ext cx="81280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73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mage result for interior design school studi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26" y="1890520"/>
            <a:ext cx="4221547" cy="422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511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06" y="1825625"/>
            <a:ext cx="60883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42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2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21" y="1825625"/>
            <a:ext cx="68533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688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3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73" y="1741642"/>
            <a:ext cx="7134477" cy="51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53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rgbClr val="0000FF"/>
                </a:solidFill>
              </a:rPr>
              <a:t>Interior Architecture is a major in which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00FF"/>
                </a:solidFill>
              </a:rPr>
              <a:t>making things</a:t>
            </a:r>
          </a:p>
          <a:p>
            <a:pPr marL="0" indent="0" algn="ctr">
              <a:buNone/>
            </a:pPr>
            <a:r>
              <a:rPr lang="en-US" sz="1600" dirty="0"/>
              <a:t>(the active, engaged, physical process of making drawings, models, statements, objects, spaces</a:t>
            </a:r>
            <a:r>
              <a:rPr lang="en-US" sz="1600" dirty="0" smtClean="0"/>
              <a:t>)</a:t>
            </a:r>
            <a:endParaRPr lang="en-US" sz="1600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0000FF"/>
                </a:solidFill>
              </a:rPr>
              <a:t>defines who you are</a:t>
            </a:r>
          </a:p>
          <a:p>
            <a:pPr marL="0" indent="0" algn="ctr">
              <a:buNone/>
            </a:pPr>
            <a:r>
              <a:rPr lang="en-US" sz="1600" dirty="0"/>
              <a:t>(as a designing person, having ideas, knowledge, beliefs, desires, points of </a:t>
            </a:r>
            <a:r>
              <a:rPr lang="en-US" sz="1600" dirty="0" smtClean="0"/>
              <a:t>view)</a:t>
            </a:r>
            <a:endParaRPr lang="en-US" sz="1600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0000FF"/>
                </a:solidFill>
              </a:rPr>
              <a:t>and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00FF"/>
                </a:solidFill>
              </a:rPr>
              <a:t>how well you are doing</a:t>
            </a:r>
          </a:p>
          <a:p>
            <a:pPr marL="0" indent="0" algn="ctr">
              <a:buNone/>
            </a:pPr>
            <a:r>
              <a:rPr lang="en-US" sz="1600" dirty="0"/>
              <a:t>(as a design student, </a:t>
            </a:r>
          </a:p>
          <a:p>
            <a:pPr marL="0" indent="0" algn="ctr">
              <a:buNone/>
            </a:pPr>
            <a:r>
              <a:rPr lang="en-US" sz="1600" dirty="0"/>
              <a:t>working to expand your horizons, develop skills, and discover new points of view</a:t>
            </a:r>
          </a:p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3147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72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What is required to become 'good' as a designing person?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 smtClean="0">
                <a:solidFill>
                  <a:srgbClr val="008000"/>
                </a:solidFill>
              </a:rPr>
              <a:t>Enthusiasm</a:t>
            </a:r>
            <a:endParaRPr lang="en-US" sz="3000" dirty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en-US" sz="3000" dirty="0">
                <a:solidFill>
                  <a:srgbClr val="008000"/>
                </a:solidFill>
              </a:rPr>
              <a:t>Dedication</a:t>
            </a:r>
          </a:p>
          <a:p>
            <a:pPr marL="0" indent="0" algn="ctr">
              <a:buNone/>
            </a:pPr>
            <a:r>
              <a:rPr lang="en-US" sz="3000" dirty="0" smtClean="0">
                <a:solidFill>
                  <a:srgbClr val="008000"/>
                </a:solidFill>
              </a:rPr>
              <a:t>Production</a:t>
            </a:r>
            <a:endParaRPr lang="en-US" sz="2800" b="1" dirty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en-US" dirty="0"/>
              <a:t>Enthusiasm that you have, within yourself, and enthusiasm that you </a:t>
            </a:r>
            <a:r>
              <a:rPr lang="en-US" dirty="0" smtClean="0"/>
              <a:t>express to those around you.  </a:t>
            </a:r>
          </a:p>
          <a:p>
            <a:pPr marL="0" indent="0" algn="ctr">
              <a:buNone/>
            </a:pPr>
            <a:r>
              <a:rPr lang="en-US" dirty="0"/>
              <a:t>Dedication that you bring to your work: you have to believe in the value of what you are pursuing </a:t>
            </a:r>
          </a:p>
          <a:p>
            <a:pPr marL="0" indent="0" algn="ctr">
              <a:buNone/>
            </a:pPr>
            <a:r>
              <a:rPr lang="en-US" dirty="0"/>
              <a:t>in this</a:t>
            </a:r>
          </a:p>
          <a:p>
            <a:pPr marL="0" indent="0" algn="ctr">
              <a:buNone/>
            </a:pPr>
            <a:r>
              <a:rPr lang="en-US" dirty="0"/>
              <a:t>major, in this work.</a:t>
            </a:r>
          </a:p>
          <a:p>
            <a:pPr marL="0" indent="0" algn="ctr">
              <a:buNone/>
            </a:pPr>
            <a:r>
              <a:rPr lang="en-US" dirty="0"/>
              <a:t>Production of actual, visible, presentable, design work. 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9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this make you want to explore your own creativity?</a:t>
            </a:r>
            <a:endParaRPr lang="en-US" dirty="0"/>
          </a:p>
        </p:txBody>
      </p:sp>
      <p:pic>
        <p:nvPicPr>
          <p:cNvPr id="30722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2147094"/>
            <a:ext cx="88900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67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least they have Herman Miller ‘Caper’ chairs here. </a:t>
            </a:r>
            <a:endParaRPr lang="en-US" dirty="0"/>
          </a:p>
        </p:txBody>
      </p:sp>
      <p:pic>
        <p:nvPicPr>
          <p:cNvPr id="31746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01" y="1861367"/>
            <a:ext cx="7715753" cy="51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0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7793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>
                <a:latin typeface="Arial"/>
                <a:cs typeface="Arial"/>
              </a:rPr>
              <a:t>          A Design Studio Space                                A Traditional Classroom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	    </a:t>
            </a:r>
            <a:r>
              <a:rPr lang="en-US" sz="1800" dirty="0" smtClean="0">
                <a:latin typeface="Arial"/>
                <a:cs typeface="Arial"/>
              </a:rPr>
              <a:t>Everyone Is A Teacher				        </a:t>
            </a:r>
            <a:r>
              <a:rPr lang="en-US" sz="1800" dirty="0" smtClean="0"/>
              <a:t>One Teacher</a:t>
            </a:r>
            <a:br>
              <a:rPr lang="en-US" sz="1800" dirty="0" smtClean="0"/>
            </a:br>
            <a:r>
              <a:rPr lang="en-US" sz="1800" dirty="0" smtClean="0"/>
              <a:t>             Many Proposals (not answers!)			                   One correct answer</a:t>
            </a:r>
            <a:br>
              <a:rPr lang="en-US" sz="1800" dirty="0" smtClean="0"/>
            </a:br>
            <a:r>
              <a:rPr lang="en-US" sz="1800" dirty="0" smtClean="0"/>
              <a:t>       Creativity is essential and  encouraged	</a:t>
            </a:r>
            <a:r>
              <a:rPr lang="en-US" sz="1800" dirty="0"/>
              <a:t> </a:t>
            </a:r>
            <a:r>
              <a:rPr lang="en-US" sz="1800" dirty="0" smtClean="0"/>
              <a:t>                           Creativity may not be needed</a:t>
            </a:r>
            <a:r>
              <a:rPr lang="en-US" sz="2400" dirty="0" smtClean="0">
                <a:latin typeface="Arial"/>
                <a:cs typeface="Arial"/>
              </a:rPr>
              <a:t>			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403" y="4223768"/>
            <a:ext cx="10515600" cy="4351338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03" y="2398143"/>
            <a:ext cx="47910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classroo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398143"/>
            <a:ext cx="50387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A design studio is an environment with a diversified and fluid hierarchy </a:t>
            </a:r>
            <a:r>
              <a:rPr lang="en-US" sz="1800" dirty="0" smtClean="0"/>
              <a:t>in which </a:t>
            </a:r>
            <a:r>
              <a:rPr lang="en-US" sz="1800" dirty="0"/>
              <a:t>multiple proposals rather </a:t>
            </a:r>
            <a:r>
              <a:rPr lang="en-US" sz="1800" dirty="0" smtClean="0"/>
              <a:t>than ‘answers’ are sought out. 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Correct </a:t>
            </a:r>
            <a:r>
              <a:rPr lang="en-US" sz="1800" dirty="0" err="1"/>
              <a:t>vs</a:t>
            </a:r>
            <a:r>
              <a:rPr lang="en-US" sz="1800" dirty="0"/>
              <a:t> incorrect is not </a:t>
            </a:r>
            <a:r>
              <a:rPr lang="en-US" sz="1800" dirty="0" smtClean="0"/>
              <a:t>the main </a:t>
            </a:r>
            <a:r>
              <a:rPr lang="en-US" sz="1800" dirty="0" smtClean="0"/>
              <a:t>issue in a studio.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 A creative exploration is a central element of this environment.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0555" r="-305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872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design studio provides students with a place of their own; a place to go when you want to explore a particular way of working and a way of thinking, called designing!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865" b="188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743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typical classroom is an environment with a strict hierarchy and a singular answer to many, if not most, questions. </a:t>
            </a:r>
            <a:br>
              <a:rPr lang="en-US" sz="2400" dirty="0"/>
            </a:br>
            <a:r>
              <a:rPr lang="en-US" sz="2400" dirty="0" smtClean="0"/>
              <a:t>A creative exploration is not necessarily an element of this environment.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0594" r="-305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2247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629</Words>
  <Application>Microsoft Macintosh PowerPoint</Application>
  <PresentationFormat>Custom</PresentationFormat>
  <Paragraphs>50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Ohio University Interior Architecture School of Art+Design College of Fine Arts</vt:lpstr>
      <vt:lpstr>Welcome to a typical large college classroom.  Do you find this to be an energizing environment?  </vt:lpstr>
      <vt:lpstr>Is this a visually engaging place?</vt:lpstr>
      <vt:lpstr>Does this make you want to explore your own creativity?</vt:lpstr>
      <vt:lpstr>At least they have Herman Miller ‘Caper’ chairs here. </vt:lpstr>
      <vt:lpstr>          A Design Studio Space                                A Traditional Classroom      Everyone Is A Teacher            One Teacher              Many Proposals (not answers!)                      One correct answer        Creativity is essential and  encouraged                             Creativity may not be needed   </vt:lpstr>
      <vt:lpstr>A design studio is an environment with a diversified and fluid hierarchy in which multiple proposals rather than ‘answers’ are sought out.   Correct vs incorrect is not the main issue in a studio.   A creative exploration is a central element of this environment.</vt:lpstr>
      <vt:lpstr>A design studio provides students with a place of their own; a place to go when you want to explore a particular way of working and a way of thinking, called designing!</vt:lpstr>
      <vt:lpstr>A typical classroom is an environment with a strict hierarchy and a singular answer to many, if not most, questions.  A creative exploration is not necessarily an element of this environment.</vt:lpstr>
      <vt:lpstr>A typical classroom is not a personal, dedicated, place. You cannot keep your stuff here! </vt:lpstr>
      <vt:lpstr>A design studio is a place to discover and ’learn’ by making things.  You can keep lots of your things here!</vt:lpstr>
      <vt:lpstr>A design studio space has the process, the event, of ‘critique’ built into it.  A teacher moves around the studio for the purpose of ‘critiquing’ the design explorations of the students.  This process is a core element of a design education. </vt:lpstr>
      <vt:lpstr>‘Critique’ can take many forms.  A thoughtful discussion between student and teacher is a critique.  A challenge by the teacher to the student to do more, or better, is a critique.  A proposal by the student to explore a different point of view is a critique.  </vt:lpstr>
      <vt:lpstr>Studio spaces often contain formal critique spaces.  A ‘formal’ critique may be a finishing point in a project, or a major decision making point. </vt:lpstr>
      <vt:lpstr>‘Presentation’ is a central element in design education.  A presentation of your own work is a moment to value, honor, and celebrate the advances students make as they acquire knowledge, skills, and professional attitudes.  </vt:lpstr>
      <vt:lpstr>Studio spaces and the equipment in them need to be valued and treated with care.   Do not damage your own environment or equipment. </vt:lpstr>
      <vt:lpstr>‘Making’ is how we learn as designing people.  If you do not make what you are thinking about, you cannot really say it exists.  Making can take many forms: a sketch, a physical model, a digital model, a prototype, a full size mock up.  </vt:lpstr>
      <vt:lpstr>You create yourself as a designing person through your repeated, immersive experiences in studio. </vt:lpstr>
      <vt:lpstr>PowerPoint Presentation</vt:lpstr>
      <vt:lpstr>Your place in studio should reflect your interests and your personality as a designing person. </vt:lpstr>
      <vt:lpstr>Thoughts and ideas are expressed visually</vt:lpstr>
      <vt:lpstr>Learning by doing is at the heart of design school. </vt:lpstr>
      <vt:lpstr>PowerPoint Presentation</vt:lpstr>
      <vt:lpstr>PowerPoint Presentation</vt:lpstr>
      <vt:lpstr>The studio place is an expression of action, energy, and dedication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required to become 'good' as a designing person?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Based Design Education</dc:title>
  <dc:creator>Ziff, Matthew</dc:creator>
  <cp:lastModifiedBy>Ohio User</cp:lastModifiedBy>
  <cp:revision>54</cp:revision>
  <dcterms:created xsi:type="dcterms:W3CDTF">2018-08-07T16:47:59Z</dcterms:created>
  <dcterms:modified xsi:type="dcterms:W3CDTF">2018-08-27T18:16:37Z</dcterms:modified>
</cp:coreProperties>
</file>